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hi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45EDE-7F0E-4EA5-9FEA-3714B1B3F0B2}" v="63" dt="2023-04-30T08:26:30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2195-5CD4-1300-86B6-42D2948CB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503C9-AB0C-4C11-D032-FCEA68A4C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5779A-381A-6937-821C-B3AD11C7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3A40B-6038-E19D-2003-B9F787BF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8AE30-4A7F-56D9-3CFB-A1FFDC5D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17306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225B-1E1F-B327-57B9-B95A4650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B20B3-8FAA-6798-4742-DC91665C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022A9-3DCB-04E2-E32E-A4C4951E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15F04-C8C8-D313-79FC-F9255341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775AE-72FC-42D2-EDA2-7C9ADD93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28855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2717FC-1EEF-E5E0-5E0A-A316D0422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63F3-CB22-E813-DF74-491826B90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4958A-7919-6D51-4F4A-E013F265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AC1E7-476A-095E-095F-9693579C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B0407-3866-0000-5C64-C13099E4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52798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D7BA-351B-EB0E-F717-791B628C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41F2-2B49-670E-8D97-1B13A8E9A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5D464-AE31-FEFD-C0F1-BF1827EC2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DD42D-4DD3-584E-76CC-0ECCEB20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847AB-B2F3-6D48-E1EA-16518E91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27013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027B-71C9-5322-CD8D-9C1FC6AD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8F6EB-E195-C4F5-D524-F38131A65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1C229-0258-8C01-4D4F-F73ED5796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21481-ADF5-47EB-76CE-19F8DDE7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3950D-A58D-4422-FE7C-D3E8CA5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411869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6E1-9D8D-B216-62FD-3E1D333D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E915-5BEE-FFDF-59E8-3103C4BF9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A2B23-B740-5CE7-693A-6511167C6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08F64-4527-3912-0998-F0FCA460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36E78-140A-6328-AAF6-19729E17B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5525E-1E06-C9F7-3661-A4EDED6E5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19299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E0CF-4160-5303-EACD-B3B68689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227DD-489C-89F3-E135-C660E86F3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5070B-B1D0-852B-F4E2-8A65C2FFA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246D4-6785-9FA6-3E6E-FFFBC4A89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27D99-28CD-23C6-2377-5A850DD40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191642-69C9-9223-CF6C-4F5C2BBB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636AC-E50E-3EDD-5D0C-E3690995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0BA59-575B-7BDD-B89E-13D55178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91291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84E3-F270-A0BB-A7FA-4AF06FD1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F1230B-C50B-736B-38E8-017237BE7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EEFCD-5F7C-E942-F9B3-B05EC5DA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89B9E-A276-75ED-4209-B99A5692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28666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49A812-BA49-F0B7-A034-EF6977C9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A6501-DC2E-48DD-F3B4-302FEA2E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7F9B1-0E48-2369-F4D6-B1B3817B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79152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EDAB-5DD8-35D3-29B4-537BC3341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91EEA-E009-2404-23B3-A5DD0144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53A42-2C7B-7C32-18ED-0F0526325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F427C-DDB9-A238-DCB6-543B5D65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16761-BA19-C203-5FAD-28BA9D3F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734E8-3FFF-2196-1693-75F90AEA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5594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81EC-F7D1-CFD0-4DB5-9FD0E6C2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2E833-D6A1-4D52-916C-F5C48F6E8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03A7D-01FF-5014-7871-1C0D91079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6C2E6-64BF-38D2-B5FC-7178158A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FD8B9-01CC-2564-F919-B12B50C7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FCE39-68C8-3356-28E5-220C064AF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417241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4619E-ED9D-1143-173B-775543EF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1F7D5-A175-912A-523D-473D7F6AA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9C51-95A4-7C82-029F-9E475960B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F9781-8C0D-4573-B97F-DB36DBA11576}" type="datetimeFigureOut">
              <a:rPr lang="hi-IN" smtClean="0"/>
              <a:t>शनिवार, 7 श्रावण 1945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8E594-4241-A694-16CA-01561886C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489CD-D3ED-29CF-3A3C-F7778FF1E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85DF4-9E8E-4DD3-91EA-63486B9A5634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70025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i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6D5AA8-F69C-5DDA-FF74-9C1357F6A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2" y="131399"/>
            <a:ext cx="1615609" cy="1638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5CBBCC-BCEB-2614-9481-FD84CA564194}"/>
              </a:ext>
            </a:extLst>
          </p:cNvPr>
          <p:cNvSpPr txBox="1"/>
          <p:nvPr/>
        </p:nvSpPr>
        <p:spPr>
          <a:xfrm>
            <a:off x="2347463" y="1605843"/>
            <a:ext cx="89797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Preparation Of Schrodinger Cat States:</a:t>
            </a:r>
          </a:p>
          <a:p>
            <a:r>
              <a:rPr 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</a:t>
            </a:r>
            <a:r>
              <a:rPr lang="en-US" sz="4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Comprehensive Study </a:t>
            </a:r>
            <a:endParaRPr lang="hi-IN" sz="4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47E17-58E5-8D4A-C616-699D9ABC4737}"/>
              </a:ext>
            </a:extLst>
          </p:cNvPr>
          <p:cNvSpPr txBox="1"/>
          <p:nvPr/>
        </p:nvSpPr>
        <p:spPr>
          <a:xfrm>
            <a:off x="5628553" y="3096420"/>
            <a:ext cx="2417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Akash</a:t>
            </a:r>
            <a:r>
              <a:rPr lang="en-US" sz="2800" dirty="0"/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Vaishnav</a:t>
            </a:r>
            <a:endParaRPr lang="hi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CC1DF-8A1B-CF71-8B24-67AFABF2A118}"/>
              </a:ext>
            </a:extLst>
          </p:cNvPr>
          <p:cNvSpPr txBox="1"/>
          <p:nvPr/>
        </p:nvSpPr>
        <p:spPr>
          <a:xfrm>
            <a:off x="5217831" y="3608321"/>
            <a:ext cx="323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Roll No. - 212121005</a:t>
            </a:r>
            <a:endParaRPr lang="hi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763447-A959-C193-FB0F-0570F617D314}"/>
              </a:ext>
            </a:extLst>
          </p:cNvPr>
          <p:cNvSpPr txBox="1"/>
          <p:nvPr/>
        </p:nvSpPr>
        <p:spPr>
          <a:xfrm>
            <a:off x="3600305" y="4313572"/>
            <a:ext cx="6474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Supervisor – Prof.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Amarendra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Kumar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sarma</a:t>
            </a:r>
            <a:endParaRPr lang="hi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5D3BC3-610F-47BE-1F7D-1348ADF66B99}"/>
              </a:ext>
            </a:extLst>
          </p:cNvPr>
          <p:cNvSpPr txBox="1"/>
          <p:nvPr/>
        </p:nvSpPr>
        <p:spPr>
          <a:xfrm>
            <a:off x="4818683" y="4976780"/>
            <a:ext cx="4037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M.Sc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 Presentation</a:t>
            </a:r>
            <a:endParaRPr lang="hi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015A5-B247-19F5-FEC5-6B978AE4F088}"/>
              </a:ext>
            </a:extLst>
          </p:cNvPr>
          <p:cNvSpPr txBox="1"/>
          <p:nvPr/>
        </p:nvSpPr>
        <p:spPr>
          <a:xfrm>
            <a:off x="2459032" y="242715"/>
            <a:ext cx="8756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Indian Institute Of Technology Guwahati</a:t>
            </a:r>
            <a:endParaRPr lang="hi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C8EEA-E949-A554-7CE8-A4FE38A53466}"/>
              </a:ext>
            </a:extLst>
          </p:cNvPr>
          <p:cNvSpPr txBox="1"/>
          <p:nvPr/>
        </p:nvSpPr>
        <p:spPr>
          <a:xfrm>
            <a:off x="4270296" y="868879"/>
            <a:ext cx="399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Of Physics</a:t>
            </a:r>
            <a:endParaRPr lang="hi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BC8F10-B0D3-9E9A-6E40-D773B246CD41}"/>
              </a:ext>
            </a:extLst>
          </p:cNvPr>
          <p:cNvSpPr txBox="1"/>
          <p:nvPr/>
        </p:nvSpPr>
        <p:spPr>
          <a:xfrm>
            <a:off x="6166872" y="5500000"/>
            <a:ext cx="134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May 4, 2023</a:t>
            </a:r>
            <a:endParaRPr lang="hi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75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CE15F9-7C9E-9133-F134-C616F7949B32}"/>
              </a:ext>
            </a:extLst>
          </p:cNvPr>
          <p:cNvSpPr txBox="1"/>
          <p:nvPr/>
        </p:nvSpPr>
        <p:spPr>
          <a:xfrm>
            <a:off x="4159829" y="178337"/>
            <a:ext cx="3872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Cavity Driven Protocol</a:t>
            </a:r>
            <a:endParaRPr lang="hi-IN" sz="32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93AEC-9631-E9BE-E550-DDCAFF5E1E0B}"/>
              </a:ext>
            </a:extLst>
          </p:cNvPr>
          <p:cNvSpPr txBox="1"/>
          <p:nvPr/>
        </p:nvSpPr>
        <p:spPr>
          <a:xfrm>
            <a:off x="537264" y="973424"/>
            <a:ext cx="10820334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1. We adopt the protocol suggested by Julio Gea-</a:t>
            </a:r>
            <a:r>
              <a:rPr lang="en-US" sz="2200" dirty="0" err="1">
                <a:solidFill>
                  <a:srgbClr val="0070C0"/>
                </a:solidFill>
              </a:rPr>
              <a:t>Banacloche</a:t>
            </a:r>
            <a:r>
              <a:rPr lang="en-US" sz="2200" dirty="0">
                <a:solidFill>
                  <a:srgbClr val="0070C0"/>
                </a:solidFill>
              </a:rPr>
              <a:t>.</a:t>
            </a:r>
          </a:p>
          <a:p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2. The CAD protocol for preparing Schrödinger-cat states is based on the collapse-and-revival </a:t>
            </a:r>
          </a:p>
          <a:p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example in the Jaynes-Cummings model.</a:t>
            </a: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3. </a:t>
            </a:r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The initial state of the Jaynes-Cummings dynamics must be coherent in the cavity mode.</a:t>
            </a: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4. The Photonic state prepared at half the revival time is </a:t>
            </a:r>
          </a:p>
          <a:p>
            <a:endParaRPr lang="en-US" sz="2200" dirty="0">
              <a:solidFill>
                <a:srgbClr val="0070C0"/>
              </a:solidFill>
              <a:latin typeface="Söhne"/>
            </a:endParaRPr>
          </a:p>
          <a:p>
            <a:endParaRPr lang="en-US" sz="2200" dirty="0">
              <a:solidFill>
                <a:srgbClr val="0070C0"/>
              </a:solidFill>
              <a:latin typeface="Söhne"/>
            </a:endParaRPr>
          </a:p>
          <a:p>
            <a:endParaRPr lang="en-US" sz="2200" dirty="0">
              <a:solidFill>
                <a:srgbClr val="0070C0"/>
              </a:solidFill>
              <a:latin typeface="Söhne"/>
            </a:endParaRPr>
          </a:p>
          <a:p>
            <a:endParaRPr lang="en-US" sz="2200" dirty="0">
              <a:solidFill>
                <a:srgbClr val="0070C0"/>
              </a:solidFill>
              <a:latin typeface="Söhne"/>
            </a:endParaRPr>
          </a:p>
          <a:p>
            <a:endParaRPr lang="en-US" sz="2200" dirty="0">
              <a:solidFill>
                <a:srgbClr val="0070C0"/>
              </a:solidFill>
              <a:latin typeface="Söhne"/>
            </a:endParaRPr>
          </a:p>
          <a:p>
            <a:endParaRPr lang="en-US" sz="2200" dirty="0">
              <a:solidFill>
                <a:srgbClr val="0070C0"/>
              </a:solidFill>
              <a:latin typeface="Söhne"/>
            </a:endParaRP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5. </a:t>
            </a:r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The fidelity of the prepared cat state is highest when the mean photon number is </a:t>
            </a:r>
          </a:p>
          <a:p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large, but this increases the preparation time and exposure to losses.</a:t>
            </a: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6. </a:t>
            </a:r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Task 1 of the protocol, preparing the initial state, is solved by driving the cavity mode </a:t>
            </a:r>
          </a:p>
          <a:p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with a short Gaussian pulse.</a:t>
            </a: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7.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Söhne"/>
              </a:rPr>
              <a:t>Task 2 finds the optimal value of n for maximum fidelity to the cat state.</a:t>
            </a:r>
            <a:endParaRPr lang="hi-IN" sz="2200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44DB63-00D6-88BA-B8F7-ACDBE34E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51" y="2864096"/>
            <a:ext cx="4709160" cy="166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26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B3818D-B496-F210-7822-6E7D34CC46F8}"/>
              </a:ext>
            </a:extLst>
          </p:cNvPr>
          <p:cNvSpPr txBox="1"/>
          <p:nvPr/>
        </p:nvSpPr>
        <p:spPr>
          <a:xfrm>
            <a:off x="3048762" y="281678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rgbClr val="002060"/>
                </a:solidFill>
              </a:rPr>
              <a:t>Implementation Of Protocol:-</a:t>
            </a:r>
            <a:endParaRPr lang="hi-IN" sz="3200" u="sng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530BD-BEC5-9A00-8F90-7533E4BB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53" y="1444752"/>
            <a:ext cx="6420784" cy="5413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3DA941-F72B-840E-4874-C10977714B68}"/>
              </a:ext>
            </a:extLst>
          </p:cNvPr>
          <p:cNvSpPr txBox="1"/>
          <p:nvPr/>
        </p:nvSpPr>
        <p:spPr>
          <a:xfrm>
            <a:off x="2157984" y="940159"/>
            <a:ext cx="4202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>
                <a:solidFill>
                  <a:schemeClr val="accent2">
                    <a:lumMod val="75000"/>
                  </a:schemeClr>
                </a:solidFill>
              </a:rPr>
              <a:t>Dynamics of Cavity-Driven Protocol</a:t>
            </a:r>
            <a:endParaRPr lang="hi-IN" sz="22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9BEC1F-2ABB-F3C7-388E-B1166490BCF8}"/>
              </a:ext>
            </a:extLst>
          </p:cNvPr>
          <p:cNvSpPr txBox="1"/>
          <p:nvPr/>
        </p:nvSpPr>
        <p:spPr>
          <a:xfrm>
            <a:off x="7452361" y="1865376"/>
            <a:ext cx="46664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öhne"/>
              </a:rPr>
              <a:t>1. </a:t>
            </a:r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Figure shows the dynamics of QDC in CAD Protocol with a pulse area of 1.2π.</a:t>
            </a: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  <a:latin typeface="Söhne"/>
            </a:endParaRP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öhne"/>
              </a:rPr>
              <a:t>2. </a:t>
            </a:r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Average photon number is about 3, not high enough for a clear collapse-and-revival signature.</a:t>
            </a: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  <a:latin typeface="Söhne"/>
            </a:endParaRP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öhne"/>
              </a:rPr>
              <a:t>3. </a:t>
            </a:r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Fidelity (F) shows oscillations within a bell-like envelope, reaching the maximum of 78% at 42.3  </a:t>
            </a:r>
            <a:r>
              <a:rPr lang="en-US" sz="2000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ps</a:t>
            </a:r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 after the pulse.</a:t>
            </a: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  <a:latin typeface="Söhne"/>
            </a:endParaRP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öhne"/>
              </a:rPr>
              <a:t>4. </a:t>
            </a:r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QD and photon subspaces factorize at </a:t>
            </a:r>
          </a:p>
          <a:p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maximum fidelity.</a:t>
            </a:r>
            <a:endParaRPr lang="hi-I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203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23292-BC95-7128-1D3C-C0F66E4D9F76}"/>
              </a:ext>
            </a:extLst>
          </p:cNvPr>
          <p:cNvSpPr txBox="1"/>
          <p:nvPr/>
        </p:nvSpPr>
        <p:spPr>
          <a:xfrm>
            <a:off x="949110" y="338328"/>
            <a:ext cx="10327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002060"/>
                </a:solidFill>
              </a:rPr>
              <a:t>Wigner functions of the photonic states by the CAD protocol</a:t>
            </a:r>
            <a:endParaRPr lang="hi-IN" sz="3200" u="sng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FBF29-FE18-0001-013E-F696CBD372EA}"/>
              </a:ext>
            </a:extLst>
          </p:cNvPr>
          <p:cNvSpPr txBox="1"/>
          <p:nvPr/>
        </p:nvSpPr>
        <p:spPr>
          <a:xfrm>
            <a:off x="3200400" y="1737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i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18A5E-04F2-9517-9AF4-E0E41BE6DCBA}"/>
              </a:ext>
            </a:extLst>
          </p:cNvPr>
          <p:cNvSpPr txBox="1"/>
          <p:nvPr/>
        </p:nvSpPr>
        <p:spPr>
          <a:xfrm>
            <a:off x="4462272" y="1014984"/>
            <a:ext cx="2375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</a:rPr>
              <a:t>For the Ideal case</a:t>
            </a:r>
            <a:endParaRPr lang="hi-IN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98BF61-3F1D-9574-21FA-9D91A8DB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09" y="2562476"/>
            <a:ext cx="5578150" cy="33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0CBA9A-084A-7AC0-F6FB-6C4E6D6F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51" y="1989154"/>
            <a:ext cx="4243001" cy="44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93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D655C-AF20-9D5B-478E-29D492663670}"/>
              </a:ext>
            </a:extLst>
          </p:cNvPr>
          <p:cNvSpPr txBox="1"/>
          <p:nvPr/>
        </p:nvSpPr>
        <p:spPr>
          <a:xfrm>
            <a:off x="2635245" y="429684"/>
            <a:ext cx="6921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</a:rPr>
              <a:t>With radiative decay of quantum dot and cavity losses</a:t>
            </a:r>
            <a:endParaRPr lang="hi-IN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97F98-96E1-5073-84D5-AC24336E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122" y="1627632"/>
            <a:ext cx="4268183" cy="4416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8A300-7C5B-FC25-98DE-690109612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23" y="2060698"/>
            <a:ext cx="5716399" cy="35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2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F98043-53AA-87EB-62AF-76DE7FDF5D27}"/>
              </a:ext>
            </a:extLst>
          </p:cNvPr>
          <p:cNvSpPr txBox="1"/>
          <p:nvPr/>
        </p:nvSpPr>
        <p:spPr>
          <a:xfrm>
            <a:off x="3204535" y="557784"/>
            <a:ext cx="5782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</a:rPr>
              <a:t>For all kinds of losses (including phonon loss)</a:t>
            </a:r>
            <a:endParaRPr lang="hi-IN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C72DE-649B-0B0A-90F7-F7BCD2C0D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06" y="2377440"/>
            <a:ext cx="5138487" cy="3215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7FBB37-0324-9506-C1E6-FB6EBDD6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93" y="1819656"/>
            <a:ext cx="4305537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3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3F3AA-D7C6-28FB-0D2A-10B09ED73179}"/>
              </a:ext>
            </a:extLst>
          </p:cNvPr>
          <p:cNvSpPr txBox="1"/>
          <p:nvPr/>
        </p:nvSpPr>
        <p:spPr>
          <a:xfrm>
            <a:off x="2908369" y="326573"/>
            <a:ext cx="6842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Generating Nonclassical Atom-Light States </a:t>
            </a:r>
          </a:p>
          <a:p>
            <a:r>
              <a:rPr lang="en-US" sz="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</a:t>
            </a:r>
            <a:r>
              <a:rPr lang="en-US" sz="3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via Deterministic Entanglement</a:t>
            </a:r>
            <a:endParaRPr lang="hi-IN" sz="30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161B26-7402-EA14-E10A-F7C8EDCBD782}"/>
                  </a:ext>
                </a:extLst>
              </p:cNvPr>
              <p:cNvSpPr txBox="1"/>
              <p:nvPr/>
            </p:nvSpPr>
            <p:spPr>
              <a:xfrm>
                <a:off x="5728958" y="1572999"/>
                <a:ext cx="6622967" cy="5381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The steps required to generate a cat state are:</a:t>
                </a:r>
              </a:p>
              <a:p>
                <a:pPr algn="l"/>
                <a:r>
                  <a:rPr lang="en-US" sz="2000" dirty="0">
                    <a:solidFill>
                      <a:srgbClr val="FF0000"/>
                    </a:solidFill>
                    <a:latin typeface="Söhne"/>
                  </a:rPr>
                  <a:t>  1. 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Prepare the atom in the state 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∣e⟩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.</a:t>
                </a:r>
              </a:p>
              <a:p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  2. Apply a π/2 rotation to bring the atom into the coherent 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  <a:latin typeface="Söhne"/>
                  </a:rPr>
                  <a:t>      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superposition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(∣e⟩+∣g⟩).</a:t>
                </a:r>
                <a:endParaRPr lang="en-US" sz="2000" b="0" i="0" dirty="0">
                  <a:solidFill>
                    <a:srgbClr val="FF0000"/>
                  </a:solidFill>
                  <a:effectLst/>
                  <a:latin typeface="Söhne"/>
                </a:endParaRPr>
              </a:p>
              <a:p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  3. Reflect a coherent state 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∣</a:t>
                </a:r>
                <a:r>
                  <a:rPr lang="en-US" sz="2000" b="0" i="1" dirty="0">
                    <a:solidFill>
                      <a:srgbClr val="FF0000"/>
                    </a:solidFill>
                    <a:effectLst/>
                    <a:latin typeface="KaTeX_Math"/>
                  </a:rPr>
                  <a:t>α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⟩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 from the cavity to create the 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  <a:latin typeface="Söhne"/>
                  </a:rPr>
                  <a:t>      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entangled state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​(∣e⟩∣</a:t>
                </a:r>
                <a:r>
                  <a:rPr lang="en-US" sz="2000" b="0" i="1" dirty="0">
                    <a:solidFill>
                      <a:srgbClr val="FF0000"/>
                    </a:solidFill>
                    <a:effectLst/>
                    <a:latin typeface="KaTeX_Math"/>
                  </a:rPr>
                  <a:t>α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⟩+∣g⟩∣−</a:t>
                </a:r>
                <a:r>
                  <a:rPr lang="en-US" sz="2000" b="0" i="1" dirty="0">
                    <a:solidFill>
                      <a:srgbClr val="FF0000"/>
                    </a:solidFill>
                    <a:effectLst/>
                    <a:latin typeface="KaTeX_Math"/>
                  </a:rPr>
                  <a:t>α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⟩)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.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  <a:latin typeface="Söhne"/>
                  </a:rPr>
                  <a:t>  4. 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Apply a π/2 rotation to prepare the state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  <a:latin typeface="Söhne"/>
                  </a:rPr>
                  <a:t>                  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​[∣e⟩(∣</a:t>
                </a:r>
                <a:r>
                  <a:rPr lang="en-US" sz="2000" b="0" i="1" dirty="0">
                    <a:solidFill>
                      <a:srgbClr val="FF0000"/>
                    </a:solidFill>
                    <a:effectLst/>
                    <a:latin typeface="KaTeX_Math"/>
                  </a:rPr>
                  <a:t>α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⟩−∣−</a:t>
                </a:r>
                <a:r>
                  <a:rPr lang="en-US" sz="2000" b="0" i="1" dirty="0">
                    <a:solidFill>
                      <a:srgbClr val="FF0000"/>
                    </a:solidFill>
                    <a:effectLst/>
                    <a:latin typeface="KaTeX_Math"/>
                  </a:rPr>
                  <a:t>α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⟩)+∣g⟩(∣</a:t>
                </a:r>
                <a:r>
                  <a:rPr lang="en-US" sz="2000" b="0" i="1" dirty="0">
                    <a:solidFill>
                      <a:srgbClr val="FF0000"/>
                    </a:solidFill>
                    <a:effectLst/>
                    <a:latin typeface="KaTeX_Math"/>
                  </a:rPr>
                  <a:t>α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⟩+∣−</a:t>
                </a:r>
                <a:r>
                  <a:rPr lang="en-US" sz="2000" b="0" i="1" dirty="0">
                    <a:solidFill>
                      <a:srgbClr val="FF0000"/>
                    </a:solidFill>
                    <a:effectLst/>
                    <a:latin typeface="KaTeX_Math"/>
                  </a:rPr>
                  <a:t>α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⟩)]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.</a:t>
                </a:r>
              </a:p>
              <a:p>
                <a:pPr algn="l"/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  5. Perform a state detection on the atom to project the </a:t>
                </a:r>
              </a:p>
              <a:p>
                <a:pPr algn="l"/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     optical part onto the even or the odd cat state.</a:t>
                </a:r>
              </a:p>
              <a:p>
                <a:pPr algn="l"/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       </a:t>
                </a:r>
              </a:p>
              <a:p>
                <a:pPr algn="l"/>
                <a:r>
                  <a:rPr lang="en-US" sz="2000" dirty="0">
                    <a:solidFill>
                      <a:srgbClr val="FF0000"/>
                    </a:solidFill>
                    <a:latin typeface="Söhne"/>
                  </a:rPr>
                  <a:t>      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The superposition of two coherent states can represent </a:t>
                </a:r>
              </a:p>
              <a:p>
                <a:pPr algn="l"/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   The resulting cat state with opposite signs, i.e.,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​(∣</a:t>
                </a:r>
                <a:r>
                  <a:rPr lang="en-US" sz="2000" b="0" i="1" dirty="0">
                    <a:solidFill>
                      <a:srgbClr val="FF0000"/>
                    </a:solidFill>
                    <a:effectLst/>
                    <a:latin typeface="KaTeX_Math"/>
                  </a:rPr>
                  <a:t>α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⟩+∣−</a:t>
                </a:r>
                <a:r>
                  <a:rPr lang="en-US" sz="2000" b="0" i="1" dirty="0">
                    <a:solidFill>
                      <a:srgbClr val="FF0000"/>
                    </a:solidFill>
                    <a:effectLst/>
                    <a:latin typeface="KaTeX_Math"/>
                  </a:rPr>
                  <a:t>α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⟩)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 </a:t>
                </a:r>
              </a:p>
              <a:p>
                <a:pPr algn="l"/>
                <a:r>
                  <a:rPr lang="en-US" sz="2000" dirty="0">
                    <a:solidFill>
                      <a:srgbClr val="FF0000"/>
                    </a:solidFill>
                    <a:latin typeface="Söhne"/>
                  </a:rPr>
                  <a:t>   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for an even cat state and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​(∣</a:t>
                </a:r>
                <a:r>
                  <a:rPr lang="en-US" sz="2000" b="0" i="1" dirty="0">
                    <a:solidFill>
                      <a:srgbClr val="FF0000"/>
                    </a:solidFill>
                    <a:effectLst/>
                    <a:latin typeface="KaTeX_Math"/>
                  </a:rPr>
                  <a:t>α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⟩−∣−</a:t>
                </a:r>
                <a:r>
                  <a:rPr lang="en-US" sz="2000" b="0" i="1" dirty="0">
                    <a:solidFill>
                      <a:srgbClr val="FF0000"/>
                    </a:solidFill>
                    <a:effectLst/>
                    <a:latin typeface="KaTeX_Math"/>
                  </a:rPr>
                  <a:t>α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KaTeX_Main"/>
                  </a:rPr>
                  <a:t>⟩)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Söhne"/>
                  </a:rPr>
                  <a:t> for an odd cat state. </a:t>
                </a:r>
              </a:p>
              <a:p>
                <a:endParaRPr lang="hi-I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161B26-7402-EA14-E10A-F7C8EDCBD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958" y="1572999"/>
                <a:ext cx="6622967" cy="5381923"/>
              </a:xfrm>
              <a:prstGeom prst="rect">
                <a:avLst/>
              </a:prstGeom>
              <a:blipFill>
                <a:blip r:embed="rId2"/>
                <a:stretch>
                  <a:fillRect l="-1013" t="-566" b="-1019"/>
                </a:stretch>
              </a:blipFill>
            </p:spPr>
            <p:txBody>
              <a:bodyPr/>
              <a:lstStyle/>
              <a:p>
                <a:r>
                  <a:rPr lang="hi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D79871-AFE3-AF53-1E31-FBBA662C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0" y="1690780"/>
            <a:ext cx="5641178" cy="3265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4B7F64-06DB-6A42-5DDD-00144DBE6BFB}"/>
              </a:ext>
            </a:extLst>
          </p:cNvPr>
          <p:cNvSpPr txBox="1"/>
          <p:nvPr/>
        </p:nvSpPr>
        <p:spPr>
          <a:xfrm>
            <a:off x="503853" y="5023447"/>
            <a:ext cx="522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Ramsey microwave interaction in R1 and R2 zones, combined with cavity interaction at the center, may cause disruptive small pathways and yield significant outcomes.</a:t>
            </a:r>
            <a:endParaRPr lang="hi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43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301676-5367-A0CE-F4F2-404824BE32D0}"/>
              </a:ext>
            </a:extLst>
          </p:cNvPr>
          <p:cNvSpPr txBox="1"/>
          <p:nvPr/>
        </p:nvSpPr>
        <p:spPr>
          <a:xfrm>
            <a:off x="2076694" y="494524"/>
            <a:ext cx="8038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Wigner functions of the photonic states for Ideal case </a:t>
            </a:r>
            <a:endParaRPr lang="hi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2B5FC2-AE61-A6B9-1D9A-0D0BFA2E2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94" y="2048069"/>
            <a:ext cx="3149198" cy="1978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858AC9-E596-1EC5-0406-6B4B4477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500" y="1856792"/>
            <a:ext cx="2536650" cy="26592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398293-D7B4-673B-6CA9-C3329D700DB4}"/>
              </a:ext>
            </a:extLst>
          </p:cNvPr>
          <p:cNvCxnSpPr>
            <a:cxnSpLocks/>
          </p:cNvCxnSpPr>
          <p:nvPr/>
        </p:nvCxnSpPr>
        <p:spPr>
          <a:xfrm>
            <a:off x="6020826" y="1450910"/>
            <a:ext cx="0" cy="517849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AE52A21-75DB-D938-9D34-93095CFD3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91" y="2048069"/>
            <a:ext cx="3149199" cy="19633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02E318-56C4-5ABD-6C0A-606CABE10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770" y="1840595"/>
            <a:ext cx="2564642" cy="26754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D02F2D-FB92-5798-61C3-6141D194EA3B}"/>
              </a:ext>
            </a:extLst>
          </p:cNvPr>
          <p:cNvSpPr txBox="1"/>
          <p:nvPr/>
        </p:nvSpPr>
        <p:spPr>
          <a:xfrm>
            <a:off x="746449" y="5215812"/>
            <a:ext cx="441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Even Schrodinger cat state in ideal conditions</a:t>
            </a:r>
            <a:endParaRPr lang="hi-IN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32EFCE-240E-D5C1-FB40-61325615B5DA}"/>
              </a:ext>
            </a:extLst>
          </p:cNvPr>
          <p:cNvSpPr txBox="1"/>
          <p:nvPr/>
        </p:nvSpPr>
        <p:spPr>
          <a:xfrm>
            <a:off x="7134131" y="5215812"/>
            <a:ext cx="4337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odd Schrodinger cat state in ideal conditions</a:t>
            </a:r>
            <a:endParaRPr lang="hi-IN" dirty="0">
              <a:solidFill>
                <a:srgbClr val="002060"/>
              </a:solidFill>
            </a:endParaRPr>
          </a:p>
          <a:p>
            <a:endParaRPr lang="hi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6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E0A0-1235-A857-25EE-09B1C347C439}"/>
              </a:ext>
            </a:extLst>
          </p:cNvPr>
          <p:cNvSpPr txBox="1"/>
          <p:nvPr/>
        </p:nvSpPr>
        <p:spPr>
          <a:xfrm>
            <a:off x="1037948" y="559839"/>
            <a:ext cx="10116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Wigner functions of the photonic states with decay and cavity losses</a:t>
            </a:r>
            <a:endParaRPr lang="hi-IN" sz="2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AEC79-6916-4785-1419-CA79D20699C3}"/>
              </a:ext>
            </a:extLst>
          </p:cNvPr>
          <p:cNvCxnSpPr>
            <a:cxnSpLocks/>
          </p:cNvCxnSpPr>
          <p:nvPr/>
        </p:nvCxnSpPr>
        <p:spPr>
          <a:xfrm>
            <a:off x="6095999" y="1405783"/>
            <a:ext cx="0" cy="4516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C8CD3-2E5E-289A-2069-4ABD1B12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84" y="2195833"/>
            <a:ext cx="3269758" cy="2058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2557AB-D354-0DED-4A92-6EF8BC06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54" y="2058926"/>
            <a:ext cx="2609563" cy="27401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525E71-48DE-B7A3-784D-0356B959F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8" y="2195833"/>
            <a:ext cx="3310836" cy="20589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1ED4E-788E-EC6D-51F3-311FFF56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242" y="2083432"/>
            <a:ext cx="2609562" cy="27156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BE5731-2C83-6FFF-4442-08A47959F2A2}"/>
              </a:ext>
            </a:extLst>
          </p:cNvPr>
          <p:cNvSpPr txBox="1"/>
          <p:nvPr/>
        </p:nvSpPr>
        <p:spPr>
          <a:xfrm>
            <a:off x="429208" y="5182867"/>
            <a:ext cx="533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Even Schrodinger cat state with decay and cavity losses</a:t>
            </a:r>
            <a:endParaRPr lang="hi-IN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791E4E-C1C6-F9A7-0D7B-9A2493C8AC0F}"/>
              </a:ext>
            </a:extLst>
          </p:cNvPr>
          <p:cNvSpPr txBox="1"/>
          <p:nvPr/>
        </p:nvSpPr>
        <p:spPr>
          <a:xfrm>
            <a:off x="6574294" y="5182867"/>
            <a:ext cx="5284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odd Schrodinger cat state with decay and cavity looses</a:t>
            </a:r>
            <a:endParaRPr lang="hi-IN" dirty="0">
              <a:solidFill>
                <a:srgbClr val="002060"/>
              </a:solidFill>
            </a:endParaRPr>
          </a:p>
          <a:p>
            <a:endParaRPr lang="hi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18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52F22E-B429-46EB-DE9C-2C0941DB8C4C}"/>
              </a:ext>
            </a:extLst>
          </p:cNvPr>
          <p:cNvSpPr txBox="1"/>
          <p:nvPr/>
        </p:nvSpPr>
        <p:spPr>
          <a:xfrm>
            <a:off x="401217" y="251927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r>
              <a:rPr 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:-</a:t>
            </a:r>
            <a:endParaRPr lang="hi-IN" sz="3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7F515-EAEC-6FC9-0B19-916FE67E025F}"/>
              </a:ext>
            </a:extLst>
          </p:cNvPr>
          <p:cNvSpPr txBox="1"/>
          <p:nvPr/>
        </p:nvSpPr>
        <p:spPr>
          <a:xfrm>
            <a:off x="401217" y="1268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i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33FFE-6DF2-384B-639A-493FD47015CD}"/>
              </a:ext>
            </a:extLst>
          </p:cNvPr>
          <p:cNvSpPr txBox="1"/>
          <p:nvPr/>
        </p:nvSpPr>
        <p:spPr>
          <a:xfrm>
            <a:off x="229105" y="920678"/>
            <a:ext cx="11927817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Three protocols for preparing photonic Schrodinger cat states were investigated in solid-state quantum dot-cavity and atom-</a:t>
            </a:r>
          </a:p>
          <a:p>
            <a:pPr algn="l"/>
            <a:r>
              <a:rPr lang="en-US" dirty="0">
                <a:solidFill>
                  <a:srgbClr val="C00000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cavity systems.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0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The Deterministic Dot-Driven (DOD) protocol was unsuitable for preparing Schrodinger cat states in realistic QDCs, while the </a:t>
            </a:r>
          </a:p>
          <a:p>
            <a:pPr algn="l"/>
            <a:r>
              <a:rPr lang="en-US" dirty="0">
                <a:solidFill>
                  <a:srgbClr val="C00000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Cavity-driven (CAD) protocol successfully prepared Schrodinger cat states in QDCs.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0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The third protocol involved generating Schrodinger cat states in an atom-cavity system via deterministic entanglement, and </a:t>
            </a:r>
          </a:p>
          <a:p>
            <a:pPr algn="l"/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 prepared more advanced Schrodinger cat states using Ramsey field pulses.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0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All protocols rely on precise timing and mutual phases of external laser pulses to control the system and prepare the </a:t>
            </a:r>
          </a:p>
          <a:p>
            <a:pPr algn="l"/>
            <a:r>
              <a:rPr lang="en-US" dirty="0">
                <a:solidFill>
                  <a:srgbClr val="C00000"/>
                </a:solidFill>
                <a:latin typeface="Söhne"/>
              </a:rPr>
              <a:t> 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Schrodinger cat state.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0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Losses and environmental coupling to longitudinal acoustic phonons can be detrimental to the preparation of  Schrodinger </a:t>
            </a:r>
          </a:p>
          <a:p>
            <a:pPr algn="l"/>
            <a:r>
              <a:rPr lang="en-US" dirty="0">
                <a:solidFill>
                  <a:srgbClr val="C00000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cat states in all protocols.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0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The findings demonstrate the feasibility of preparing Schrodinger cat states in both QDCs and atom-cavity systems, but </a:t>
            </a:r>
          </a:p>
          <a:p>
            <a:pPr algn="l"/>
            <a:r>
              <a:rPr lang="en-US" dirty="0">
                <a:solidFill>
                  <a:srgbClr val="C00000"/>
                </a:solidFill>
                <a:latin typeface="Söhne"/>
              </a:rPr>
              <a:t>  </a:t>
            </a: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improvements in cavity quality factor and loss reduction are needed for practical applications.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00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The investigation provides a more detailed understanding of the preparation of Schrodinger cat states and can guide future</a:t>
            </a:r>
          </a:p>
          <a:p>
            <a:pPr algn="l"/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 research in quantum information processing and quantum communication.</a:t>
            </a:r>
          </a:p>
          <a:p>
            <a:pPr algn="l"/>
            <a:endParaRPr lang="en-US" b="0" i="0" dirty="0">
              <a:solidFill>
                <a:srgbClr val="C00000"/>
              </a:solidFill>
              <a:effectLst/>
              <a:latin typeface="Söhne"/>
            </a:endParaRPr>
          </a:p>
          <a:p>
            <a:endParaRPr lang="hi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A59DF4-09FA-818E-638F-E9C66389341A}"/>
              </a:ext>
            </a:extLst>
          </p:cNvPr>
          <p:cNvSpPr txBox="1"/>
          <p:nvPr/>
        </p:nvSpPr>
        <p:spPr>
          <a:xfrm>
            <a:off x="4482641" y="933061"/>
            <a:ext cx="3226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Thank You </a:t>
            </a:r>
            <a:endParaRPr lang="hi-IN" sz="5400" dirty="0">
              <a:solidFill>
                <a:srgbClr val="C00000"/>
              </a:solidFill>
            </a:endParaRPr>
          </a:p>
        </p:txBody>
      </p:sp>
      <p:pic>
        <p:nvPicPr>
          <p:cNvPr id="5" name="Adobe_Scan_25-Apr-2023_AdobeExpress">
            <a:hlinkClick r:id="" action="ppaction://media"/>
            <a:extLst>
              <a:ext uri="{FF2B5EF4-FFF2-40B4-BE49-F238E27FC236}">
                <a16:creationId xmlns:a16="http://schemas.microsoft.com/office/drawing/2014/main" id="{66103889-29B9-398E-EBF5-BE868DF6E3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59" r="59006" b="592"/>
          <a:stretch/>
        </p:blipFill>
        <p:spPr>
          <a:xfrm>
            <a:off x="1039753" y="2021454"/>
            <a:ext cx="4572000" cy="4356000"/>
          </a:xfrm>
          <a:prstGeom prst="rect">
            <a:avLst/>
          </a:prstGeom>
        </p:spPr>
      </p:pic>
      <p:pic>
        <p:nvPicPr>
          <p:cNvPr id="7" name="Completely video ">
            <a:hlinkClick r:id="" action="ppaction://media"/>
            <a:extLst>
              <a:ext uri="{FF2B5EF4-FFF2-40B4-BE49-F238E27FC236}">
                <a16:creationId xmlns:a16="http://schemas.microsoft.com/office/drawing/2014/main" id="{5B8F9B92-D486-3A2B-CDF0-F34B1351BB2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1222" t="552" r="57518" b="552"/>
          <a:stretch/>
        </p:blipFill>
        <p:spPr>
          <a:xfrm>
            <a:off x="6740864" y="1636159"/>
            <a:ext cx="4500000" cy="51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4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28B0DD-8E4D-D6C1-D6E7-D7CB29FE79C1}"/>
              </a:ext>
            </a:extLst>
          </p:cNvPr>
          <p:cNvSpPr txBox="1"/>
          <p:nvPr/>
        </p:nvSpPr>
        <p:spPr>
          <a:xfrm>
            <a:off x="537882" y="358588"/>
            <a:ext cx="2262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AD831-EBD3-F2CB-24AF-952831F6ECDF}"/>
              </a:ext>
            </a:extLst>
          </p:cNvPr>
          <p:cNvSpPr txBox="1"/>
          <p:nvPr/>
        </p:nvSpPr>
        <p:spPr>
          <a:xfrm>
            <a:off x="2653237" y="358588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:-</a:t>
            </a:r>
            <a:endParaRPr lang="hi-IN" sz="3200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65EB7-721F-ED78-F6AC-F948581C4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1251766"/>
            <a:ext cx="5199530" cy="2924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ACA885-519D-20FA-CC67-D038A11D6B66}"/>
              </a:ext>
            </a:extLst>
          </p:cNvPr>
          <p:cNvSpPr txBox="1"/>
          <p:nvPr/>
        </p:nvSpPr>
        <p:spPr>
          <a:xfrm>
            <a:off x="6454590" y="1744638"/>
            <a:ext cx="51639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Schrodinger cat states are the quantum </a:t>
            </a:r>
          </a:p>
          <a:p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superposition of two macroscopically </a:t>
            </a:r>
          </a:p>
          <a:p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distinct states analogous to the famous </a:t>
            </a:r>
          </a:p>
          <a:p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thought The experiment proposed by </a:t>
            </a:r>
          </a:p>
          <a:p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Erwin Schrodinger in 1935:</a:t>
            </a:r>
            <a:endParaRPr lang="hi-IN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95BF9-1DAE-4B69-3878-1A13E9E62C9E}"/>
              </a:ext>
            </a:extLst>
          </p:cNvPr>
          <p:cNvSpPr txBox="1"/>
          <p:nvPr/>
        </p:nvSpPr>
        <p:spPr>
          <a:xfrm>
            <a:off x="1147665" y="4627823"/>
            <a:ext cx="10298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 general mathematical expression for the Schrodinger cat state is given as </a:t>
            </a:r>
            <a:endParaRPr lang="hi-IN" sz="24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8C7263-3E09-7F36-41A8-2D544D46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9" y="5282965"/>
            <a:ext cx="3733782" cy="85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9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C334C2-2851-9A21-BD58-905E7D864088}"/>
              </a:ext>
            </a:extLst>
          </p:cNvPr>
          <p:cNvSpPr txBox="1"/>
          <p:nvPr/>
        </p:nvSpPr>
        <p:spPr>
          <a:xfrm>
            <a:off x="424206" y="593889"/>
            <a:ext cx="9259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Schrodinger Cat States in Quantum Dot Cavity Systems</a:t>
            </a:r>
            <a:endParaRPr lang="hi-IN" sz="3200" u="sng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D5E77-A556-3E9D-70C8-DEC3339AB805}"/>
              </a:ext>
            </a:extLst>
          </p:cNvPr>
          <p:cNvSpPr txBox="1"/>
          <p:nvPr/>
        </p:nvSpPr>
        <p:spPr>
          <a:xfrm>
            <a:off x="9460217" y="593889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:-</a:t>
            </a:r>
            <a:endParaRPr lang="hi-IN" sz="32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383BD-79B0-6903-482E-3A1F64040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2037632"/>
            <a:ext cx="3911403" cy="299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521A26-9A76-5151-F34C-B213E2EEAB59}"/>
              </a:ext>
            </a:extLst>
          </p:cNvPr>
          <p:cNvSpPr txBox="1"/>
          <p:nvPr/>
        </p:nvSpPr>
        <p:spPr>
          <a:xfrm>
            <a:off x="4805082" y="1506071"/>
            <a:ext cx="694010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1. Quantum dots are nanoscale semiconductor structures with unique </a:t>
            </a:r>
          </a:p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electronic and optical properties that can be precisely engineered using </a:t>
            </a:r>
          </a:p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advanced semiconductor fabrication techniques.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2.</a:t>
            </a:r>
            <a:r>
              <a:rPr lang="en-US" b="0" i="0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002060"/>
                </a:solidFill>
                <a:latin typeface="Söhne"/>
              </a:rPr>
              <a:t>Quantum dots offer a unique platform for studying the behavior of </a:t>
            </a:r>
          </a:p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electrons in confined systems and can simulate the behavior of atoms </a:t>
            </a:r>
          </a:p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and molecules, providing a way to study quantum mechanical effects </a:t>
            </a:r>
          </a:p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in condensed matter systems</a:t>
            </a:r>
            <a:r>
              <a:rPr lang="en-US" b="0" i="0" dirty="0">
                <a:solidFill>
                  <a:srgbClr val="D1D5DB"/>
                </a:solidFill>
                <a:latin typeface="Söhne"/>
              </a:rPr>
              <a:t>.</a:t>
            </a:r>
          </a:p>
          <a:p>
            <a:endParaRPr lang="en-US" dirty="0">
              <a:solidFill>
                <a:srgbClr val="D1D5DB"/>
              </a:solidFill>
              <a:latin typeface="Söhne"/>
            </a:endParaRPr>
          </a:p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3. Quantum dots have long coherence times, making them attractive for</a:t>
            </a:r>
          </a:p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 quantum information processing and communication applications.</a:t>
            </a:r>
          </a:p>
          <a:p>
            <a:endParaRPr lang="en-US" b="0" i="0" dirty="0">
              <a:solidFill>
                <a:srgbClr val="002060"/>
              </a:solidFill>
              <a:latin typeface="Söhne"/>
            </a:endParaRPr>
          </a:p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4. Quantum dot-cavity systems offer several advantages for quantum </a:t>
            </a:r>
          </a:p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information processing and quantum communication applications, and </a:t>
            </a:r>
          </a:p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the evolution of Schrödinger cat states in these systems has potential </a:t>
            </a:r>
          </a:p>
          <a:p>
            <a:r>
              <a:rPr lang="en-US" b="0" i="0" dirty="0">
                <a:solidFill>
                  <a:srgbClr val="002060"/>
                </a:solidFill>
                <a:latin typeface="Söhne"/>
              </a:rPr>
              <a:t>benefits for creating logical qubits and entangled states.</a:t>
            </a:r>
          </a:p>
          <a:p>
            <a:endParaRPr lang="en-US" b="0" i="0" dirty="0">
              <a:solidFill>
                <a:srgbClr val="002060"/>
              </a:solidFill>
              <a:latin typeface="Söhne"/>
            </a:endParaRPr>
          </a:p>
          <a:p>
            <a:endParaRPr lang="en-US" b="0" i="0" dirty="0">
              <a:solidFill>
                <a:srgbClr val="D1D5DB"/>
              </a:solidFill>
              <a:latin typeface="Söhne"/>
            </a:endParaRPr>
          </a:p>
          <a:p>
            <a:endParaRPr lang="hi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419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92B7E1-2BA7-2640-E9C0-C3A7468052A1}"/>
              </a:ext>
            </a:extLst>
          </p:cNvPr>
          <p:cNvSpPr txBox="1"/>
          <p:nvPr/>
        </p:nvSpPr>
        <p:spPr>
          <a:xfrm>
            <a:off x="412376" y="313765"/>
            <a:ext cx="347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Theoretical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u="sng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hi-IN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B0B9A-9056-02C5-68C6-939900BF8EB3}"/>
              </a:ext>
            </a:extLst>
          </p:cNvPr>
          <p:cNvSpPr txBox="1"/>
          <p:nvPr/>
        </p:nvSpPr>
        <p:spPr>
          <a:xfrm>
            <a:off x="3657601" y="313765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:-</a:t>
            </a:r>
            <a:endParaRPr lang="hi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1DD877-2368-6222-C792-F42128877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70" y="1109973"/>
            <a:ext cx="4897677" cy="604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F42382-7D25-60D5-9681-4A60506532DD}"/>
              </a:ext>
            </a:extLst>
          </p:cNvPr>
          <p:cNvSpPr txBox="1"/>
          <p:nvPr/>
        </p:nvSpPr>
        <p:spPr>
          <a:xfrm>
            <a:off x="533990" y="1181418"/>
            <a:ext cx="3543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Hamiltonian of the system:</a:t>
            </a:r>
            <a:endParaRPr lang="hi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4808-3A6A-48A3-4DC0-611E80D9FD4B}"/>
              </a:ext>
            </a:extLst>
          </p:cNvPr>
          <p:cNvSpPr txBox="1"/>
          <p:nvPr/>
        </p:nvSpPr>
        <p:spPr>
          <a:xfrm>
            <a:off x="533990" y="1864405"/>
            <a:ext cx="55107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       QDC Hamiltonian From the JC model : </a:t>
            </a:r>
          </a:p>
          <a:p>
            <a:endParaRPr lang="en-US" sz="2200" dirty="0">
              <a:solidFill>
                <a:srgbClr val="00B0F0"/>
              </a:solidFill>
            </a:endParaRPr>
          </a:p>
          <a:p>
            <a:endParaRPr lang="en-US" sz="2200" dirty="0">
              <a:solidFill>
                <a:srgbClr val="00B0F0"/>
              </a:solidFill>
            </a:endParaRPr>
          </a:p>
          <a:p>
            <a:r>
              <a:rPr lang="en-US" sz="2200" dirty="0">
                <a:solidFill>
                  <a:srgbClr val="00B0F0"/>
                </a:solidFill>
              </a:rPr>
              <a:t>       The driving Hamiltonian for DOD protocol </a:t>
            </a:r>
            <a:endParaRPr lang="hi-IN" sz="2200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ACAC-6C10-A5EC-551A-F87747FE0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19" y="2359361"/>
            <a:ext cx="6423028" cy="456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65564D-48BF-B89D-0F9B-59CD64C92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71" y="3302228"/>
            <a:ext cx="4475780" cy="62591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EAEC8-C2EE-27DC-46F1-344905FE8B5C}"/>
              </a:ext>
            </a:extLst>
          </p:cNvPr>
          <p:cNvCxnSpPr>
            <a:cxnSpLocks/>
          </p:cNvCxnSpPr>
          <p:nvPr/>
        </p:nvCxnSpPr>
        <p:spPr>
          <a:xfrm>
            <a:off x="6222747" y="2940974"/>
            <a:ext cx="1" cy="10761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0A9504-C3D0-3C40-C4CB-3454C3A63F45}"/>
              </a:ext>
            </a:extLst>
          </p:cNvPr>
          <p:cNvSpPr txBox="1"/>
          <p:nvPr/>
        </p:nvSpPr>
        <p:spPr>
          <a:xfrm>
            <a:off x="5809129" y="2880067"/>
            <a:ext cx="55283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          The driving Hamiltonian for CAD protocol</a:t>
            </a:r>
            <a:endParaRPr lang="hi-IN" sz="2200" dirty="0">
              <a:solidFill>
                <a:srgbClr val="00B0F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9B6DDA-9189-A6F2-FB3D-77018BF94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88" y="3304325"/>
            <a:ext cx="4216924" cy="6325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946A76-4720-1619-2946-6EEBAC01816E}"/>
              </a:ext>
            </a:extLst>
          </p:cNvPr>
          <p:cNvSpPr txBox="1"/>
          <p:nvPr/>
        </p:nvSpPr>
        <p:spPr>
          <a:xfrm>
            <a:off x="533990" y="4216376"/>
            <a:ext cx="9065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       To decouple the quantum dot and cavity : Hamiltonian for AC-Stark pulses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C1AD3-6103-EC43-E0FF-4689D0C031CE}"/>
              </a:ext>
            </a:extLst>
          </p:cNvPr>
          <p:cNvSpPr txBox="1"/>
          <p:nvPr/>
        </p:nvSpPr>
        <p:spPr>
          <a:xfrm>
            <a:off x="3178357" y="6035853"/>
            <a:ext cx="1219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       Where ,</a:t>
            </a:r>
            <a:endParaRPr lang="hi-IN" sz="1600" dirty="0">
              <a:solidFill>
                <a:srgbClr val="00B05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1E7AF1-B98A-24CD-A603-3641B9AB9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73" y="5552260"/>
            <a:ext cx="3625482" cy="13057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C8AB94-240D-5D54-2B14-3F8E5A3FA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619" y="4780041"/>
            <a:ext cx="595182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1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339B9-DF9D-C280-6D5D-5BC1F5388F1E}"/>
              </a:ext>
            </a:extLst>
          </p:cNvPr>
          <p:cNvSpPr txBox="1"/>
          <p:nvPr/>
        </p:nvSpPr>
        <p:spPr>
          <a:xfrm>
            <a:off x="4316731" y="82296"/>
            <a:ext cx="3558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 Driven Protocol </a:t>
            </a:r>
            <a:endParaRPr lang="hi-IN" sz="3200" u="sng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8C6D6-9840-8CC1-47F3-6C426ACEFC00}"/>
              </a:ext>
            </a:extLst>
          </p:cNvPr>
          <p:cNvSpPr txBox="1"/>
          <p:nvPr/>
        </p:nvSpPr>
        <p:spPr>
          <a:xfrm>
            <a:off x="758194" y="1058918"/>
            <a:ext cx="1038834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1. Target state for this protocol –</a:t>
            </a:r>
          </a:p>
          <a:p>
            <a:r>
              <a:rPr lang="en-US" sz="2200" dirty="0">
                <a:solidFill>
                  <a:srgbClr val="0070C0"/>
                </a:solidFill>
              </a:rPr>
              <a:t>2. We adopt the protocol suggested by C.K. Low and Eberly</a:t>
            </a:r>
          </a:p>
          <a:p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3. Initially proposed protocol does not consider loss channels</a:t>
            </a: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4.</a:t>
            </a:r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 Requirements: driven Jaynes Cummings model with controllable driving f(t) and coupling g(t) between two-level system and cavity</a:t>
            </a: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5. </a:t>
            </a:r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Obstacles in transferring proposals to QDCs</a:t>
            </a:r>
            <a:endParaRPr lang="en-US" sz="2200" dirty="0">
              <a:solidFill>
                <a:srgbClr val="0070C0"/>
              </a:solidFill>
              <a:latin typeface="Söhne"/>
            </a:endParaRP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6.</a:t>
            </a:r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 Time-dependent driving of QDC is possible with laser pulses, but controlling QD-cavity coupling is time-dependently challenging</a:t>
            </a: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7. </a:t>
            </a:r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Challenge in implementing the protocol in QDC is twofold: (1) the varying magnitude of QD-cavity coupling, and (2) QD and cavity decoupled during driving</a:t>
            </a: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8. </a:t>
            </a:r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Problem (1) solved by varying time intervals while keeping coupling constant</a:t>
            </a:r>
            <a:endParaRPr lang="en-US" sz="2200" dirty="0">
              <a:solidFill>
                <a:srgbClr val="0070C0"/>
              </a:solidFill>
              <a:latin typeface="Söhne"/>
            </a:endParaRP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9. </a:t>
            </a:r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Decoupling can be avoided if short enough pulses can achieve the desired goal</a:t>
            </a:r>
          </a:p>
          <a:p>
            <a:r>
              <a:rPr lang="en-US" sz="2200" dirty="0">
                <a:solidFill>
                  <a:srgbClr val="0070C0"/>
                </a:solidFill>
                <a:latin typeface="Söhne"/>
              </a:rPr>
              <a:t>10.</a:t>
            </a:r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 Gaussian pulse with the same area as rectangular </a:t>
            </a:r>
            <a:r>
              <a:rPr lang="en-US" sz="2200" b="0" i="0" dirty="0" err="1">
                <a:solidFill>
                  <a:srgbClr val="0070C0"/>
                </a:solidFill>
                <a:effectLst/>
                <a:latin typeface="Söhne"/>
              </a:rPr>
              <a:t>fiτ</a:t>
            </a:r>
            <a:r>
              <a:rPr lang="en-US" sz="2200" b="0" i="0" dirty="0">
                <a:solidFill>
                  <a:srgbClr val="0070C0"/>
                </a:solidFill>
                <a:effectLst/>
                <a:latin typeface="Söhne"/>
              </a:rPr>
              <a:t> used to reduce experimental demand, with FWHM of 100 fs vastly</a:t>
            </a:r>
            <a:endParaRPr lang="en-US" sz="2200" dirty="0">
              <a:solidFill>
                <a:srgbClr val="0070C0"/>
              </a:solidFill>
              <a:latin typeface="Söh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7DCD9-DE0E-762F-5B2D-92A697A93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114" y="1021594"/>
            <a:ext cx="3257120" cy="468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E43300-96C2-E63F-26EC-193807B0A604}"/>
                  </a:ext>
                </a:extLst>
              </p:cNvPr>
              <p:cNvSpPr txBox="1"/>
              <p:nvPr/>
            </p:nvSpPr>
            <p:spPr>
              <a:xfrm>
                <a:off x="7875269" y="1089695"/>
                <a:ext cx="36286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,Where </a:t>
                </a:r>
                <a:r>
                  <a:rPr lang="el-GR" sz="2000" dirty="0">
                    <a:solidFill>
                      <a:srgbClr val="0070C0"/>
                    </a:solidFill>
                    <a:latin typeface="Amasis MT Pro" panose="020B0604020202020204" pitchFamily="18" charset="0"/>
                  </a:rPr>
                  <a:t>α</a:t>
                </a:r>
                <a:r>
                  <a:rPr lang="en-US" sz="2000" dirty="0">
                    <a:solidFill>
                      <a:srgbClr val="0070C0"/>
                    </a:solidFill>
                    <a:latin typeface="Amasis MT Pro" panose="020B0604020202020204" pitchFamily="18" charset="0"/>
                  </a:rPr>
                  <a:t> =</a:t>
                </a:r>
                <a:r>
                  <a:rPr lang="en-US" sz="2000" dirty="0">
                    <a:solidFill>
                      <a:srgbClr val="0070C0"/>
                    </a:solidFill>
                    <a:latin typeface="Plantagenet Cherokee" panose="020B060402020202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/2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=0 is taken</a:t>
                </a:r>
                <a:endParaRPr lang="hi-IN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E43300-96C2-E63F-26EC-193807B0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269" y="1089695"/>
                <a:ext cx="3628686" cy="400110"/>
              </a:xfrm>
              <a:prstGeom prst="rect">
                <a:avLst/>
              </a:prstGeom>
              <a:blipFill>
                <a:blip r:embed="rId3"/>
                <a:stretch>
                  <a:fillRect l="-1849" t="-13846" r="-4370" b="-29231"/>
                </a:stretch>
              </a:blipFill>
            </p:spPr>
            <p:txBody>
              <a:bodyPr/>
              <a:lstStyle/>
              <a:p>
                <a:r>
                  <a:rPr lang="hi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2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466178-76EE-8FDF-38EC-74D09765C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5" y="1915076"/>
            <a:ext cx="4798493" cy="40096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22046-372E-A326-FE8E-ED03FCFEF1EC}"/>
              </a:ext>
            </a:extLst>
          </p:cNvPr>
          <p:cNvCxnSpPr>
            <a:cxnSpLocks/>
          </p:cNvCxnSpPr>
          <p:nvPr/>
        </p:nvCxnSpPr>
        <p:spPr>
          <a:xfrm>
            <a:off x="5239508" y="1915076"/>
            <a:ext cx="0" cy="39273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59CAAD3-E036-77DA-68A1-27802B5FD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35" y="1576156"/>
            <a:ext cx="6314149" cy="4952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5B01DA-379C-DD19-A070-9B762561BD19}"/>
              </a:ext>
            </a:extLst>
          </p:cNvPr>
          <p:cNvSpPr txBox="1"/>
          <p:nvPr/>
        </p:nvSpPr>
        <p:spPr>
          <a:xfrm>
            <a:off x="3385387" y="327235"/>
            <a:ext cx="5082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002060"/>
                </a:solidFill>
              </a:rPr>
              <a:t>Implementation Of Protocol:-</a:t>
            </a:r>
            <a:endParaRPr lang="hi-IN" sz="3200" u="sng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ECD39D-E63E-0F5F-0019-90DAA5BDDAD8}"/>
              </a:ext>
            </a:extLst>
          </p:cNvPr>
          <p:cNvSpPr txBox="1"/>
          <p:nvPr/>
        </p:nvSpPr>
        <p:spPr>
          <a:xfrm>
            <a:off x="738936" y="1133393"/>
            <a:ext cx="4330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</a:rPr>
              <a:t>Pulse Sequence for DOD protocol</a:t>
            </a:r>
            <a:endParaRPr lang="hi-IN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7E7004-610D-443B-B02D-C0FA6A9408AE}"/>
              </a:ext>
            </a:extLst>
          </p:cNvPr>
          <p:cNvSpPr txBox="1"/>
          <p:nvPr/>
        </p:nvSpPr>
        <p:spPr>
          <a:xfrm>
            <a:off x="6864096" y="1133392"/>
            <a:ext cx="4107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</a:rPr>
              <a:t>Dynamics of the DOD protocol </a:t>
            </a:r>
            <a:endParaRPr lang="hi-IN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2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392604-17D4-ABBD-22BF-EF59CDF7370F}"/>
              </a:ext>
            </a:extLst>
          </p:cNvPr>
          <p:cNvSpPr txBox="1"/>
          <p:nvPr/>
        </p:nvSpPr>
        <p:spPr>
          <a:xfrm>
            <a:off x="996399" y="320260"/>
            <a:ext cx="10199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002060"/>
                </a:solidFill>
              </a:rPr>
              <a:t>Wigner functions of the photonic states by the DOD protocol</a:t>
            </a:r>
            <a:endParaRPr lang="hi-IN" sz="3200" u="sng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B0476-8642-F3ED-8C9B-A8DD3404570D}"/>
              </a:ext>
            </a:extLst>
          </p:cNvPr>
          <p:cNvSpPr txBox="1"/>
          <p:nvPr/>
        </p:nvSpPr>
        <p:spPr>
          <a:xfrm>
            <a:off x="4462272" y="1060704"/>
            <a:ext cx="2375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</a:rPr>
              <a:t>For the Ideal case</a:t>
            </a:r>
            <a:endParaRPr lang="hi-IN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E7A6F7-6A67-42FF-0881-DA21AB79B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6" y="2185474"/>
            <a:ext cx="6325521" cy="3973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8F9FF9-8D35-F2A8-A375-6F0DA8AA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714" y="1909524"/>
            <a:ext cx="4313887" cy="45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5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9342F2-7CC0-5407-E20E-2C0B381E1FA2}"/>
              </a:ext>
            </a:extLst>
          </p:cNvPr>
          <p:cNvSpPr txBox="1"/>
          <p:nvPr/>
        </p:nvSpPr>
        <p:spPr>
          <a:xfrm>
            <a:off x="2635245" y="429684"/>
            <a:ext cx="6921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</a:rPr>
              <a:t>With radiative decay of quantum dot and cavity losses</a:t>
            </a:r>
            <a:endParaRPr lang="hi-IN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26B00A-391D-09E1-92A0-E6FEB1431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571806"/>
            <a:ext cx="9754445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1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5CCFEA-5884-8312-F822-30FA81F01DFC}"/>
              </a:ext>
            </a:extLst>
          </p:cNvPr>
          <p:cNvSpPr txBox="1"/>
          <p:nvPr/>
        </p:nvSpPr>
        <p:spPr>
          <a:xfrm>
            <a:off x="3204535" y="557784"/>
            <a:ext cx="5782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</a:rPr>
              <a:t>For all kinds of losses (including phonon loss)</a:t>
            </a:r>
            <a:endParaRPr lang="hi-IN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1CF4B-D103-C847-D93F-C2CB2B9A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46" y="2299687"/>
            <a:ext cx="5209454" cy="3369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0B596-2CB3-CD51-D09B-4445EB48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1932141"/>
            <a:ext cx="4274940" cy="446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44CEC71038C348955FE8061264708C" ma:contentTypeVersion="9" ma:contentTypeDescription="Create a new document." ma:contentTypeScope="" ma:versionID="f2ee30ea758aee85689eb9ec50def776">
  <xsd:schema xmlns:xsd="http://www.w3.org/2001/XMLSchema" xmlns:xs="http://www.w3.org/2001/XMLSchema" xmlns:p="http://schemas.microsoft.com/office/2006/metadata/properties" xmlns:ns3="3f5833ad-cc80-47b7-a702-cac41e1f50ca" targetNamespace="http://schemas.microsoft.com/office/2006/metadata/properties" ma:root="true" ma:fieldsID="a3fdf9e78f6d093f8f2e9960010f3167" ns3:_="">
    <xsd:import namespace="3f5833ad-cc80-47b7-a702-cac41e1f50c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833ad-cc80-47b7-a702-cac41e1f50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f5833ad-cc80-47b7-a702-cac41e1f50ca" xsi:nil="true"/>
  </documentManagement>
</p:properties>
</file>

<file path=customXml/itemProps1.xml><?xml version="1.0" encoding="utf-8"?>
<ds:datastoreItem xmlns:ds="http://schemas.openxmlformats.org/officeDocument/2006/customXml" ds:itemID="{30204418-630E-4261-839F-D0EA527806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8429C2-4733-4191-98C0-62A39FC94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5833ad-cc80-47b7-a702-cac41e1f50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5329D7-1F3E-41CC-AE6C-E8A1F4227096}">
  <ds:schemaRefs>
    <ds:schemaRef ds:uri="http://www.w3.org/XML/1998/namespace"/>
    <ds:schemaRef ds:uri="3f5833ad-cc80-47b7-a702-cac41e1f50ca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1225</Words>
  <Application>Microsoft Office PowerPoint</Application>
  <PresentationFormat>Widescreen</PresentationFormat>
  <Paragraphs>141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Amasis MT Pro</vt:lpstr>
      <vt:lpstr>Arial</vt:lpstr>
      <vt:lpstr>Calibri</vt:lpstr>
      <vt:lpstr>Calibri Light</vt:lpstr>
      <vt:lpstr>Cambria Math</vt:lpstr>
      <vt:lpstr>KaTeX_Main</vt:lpstr>
      <vt:lpstr>KaTeX_Math</vt:lpstr>
      <vt:lpstr>Plantagenet Cherokee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VAISHNAV</dc:creator>
  <cp:lastModifiedBy>AKASH VAISHNAV</cp:lastModifiedBy>
  <cp:revision>2</cp:revision>
  <dcterms:created xsi:type="dcterms:W3CDTF">2023-04-30T04:24:54Z</dcterms:created>
  <dcterms:modified xsi:type="dcterms:W3CDTF">2023-07-29T10:51:40Z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0x0101007A44CEC71038C348955FE8061264708C</vt:lpwstr>
  </property>
</Properties>
</file>